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2" r:id="rId3"/>
    <p:sldId id="277" r:id="rId4"/>
    <p:sldId id="279" r:id="rId5"/>
    <p:sldId id="278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0080625" cy="7559675"/>
  <p:notesSz cx="7559675" cy="106918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11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3" name="日付プレースホルダー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4" name="フッター プレースホルダー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5" name="スライド番号プレースホルダー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AF7F0F8-88FD-4EA2-82A3-AF8027E0F34F}" type="slidenum">
              <a:t>‹#›</a:t>
            </a:fld>
            <a:endParaRPr lang="en-US" sz="14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756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 altLang="ja-JP"/>
          </a:p>
        </p:txBody>
      </p:sp>
      <p:sp>
        <p:nvSpPr>
          <p:cNvPr id="4" name="ヘッダー プレースホルダー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TakaoPGothic" pitchFamily="2"/>
                <a:cs typeface="TakaoPGothic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日付プレースホルダー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TakaoPGothic" pitchFamily="2"/>
                <a:cs typeface="TakaoPGothic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フッター プレースホルダー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TakaoPGothic" pitchFamily="2"/>
                <a:cs typeface="TakaoPGothic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TakaoPGothic" pitchFamily="2"/>
                <a:cs typeface="TakaoPGothic" pitchFamily="2"/>
              </a:defRPr>
            </a:lvl1pPr>
          </a:lstStyle>
          <a:p>
            <a:pPr lvl="0"/>
            <a:fld id="{C22E5274-36FE-4AC1-9144-3ED658E6FA9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0" rtl="0" hangingPunct="0">
      <a:tabLst/>
      <a:defRPr lang="en-US" altLang="ja-JP" sz="2000" b="0" i="0" u="none" strike="noStrike" kern="1200">
        <a:ln>
          <a:noFill/>
        </a:ln>
        <a:latin typeface="Liberation Sans" pitchFamily="18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CF2DB9B-D4C8-40DF-BA98-1F76957B30C7}" type="slidenum">
              <a:t>1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8237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86CBEA6-050F-4AEB-86DE-D647E331C80A}" type="slidenum">
              <a:t>13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334290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9A34D32-4C42-49CC-9337-4D90AB625292}" type="slidenum">
              <a:t>14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999431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83217DE-1F88-4986-A7AC-F4F82A3CD65E}" type="slidenum">
              <a:t>15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60528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25DA412-843C-4892-9527-2C95545205F9}" type="slidenum">
              <a:t>16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0796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1C9EE3-4D91-4794-A112-01BDD7987D42}" type="slidenum">
              <a:t>17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01016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06EC93B-9441-4980-B4D6-2240EA2BD53A}" type="slidenum">
              <a:t>18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83523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6D20778-D2D1-4CAA-93CC-D7F67F74DB31}" type="slidenum">
              <a:t>19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91163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1548AAA-DA33-438D-963E-D1F9DAA36F6C}" type="slidenum">
              <a:t>2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31421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1E3D166-5F4D-4747-9C2D-91C32819EC82}" type="slidenum">
              <a:t>6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15581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0DA7D02-D1BB-4B9B-86D3-2A2AAFE74F97}" type="slidenum">
              <a:t>7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13970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B5618CE-7809-465D-818B-35F853B7FF40}" type="slidenum">
              <a:t>8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07478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F1EA679-26AF-46C3-94C9-77435E02FEFC}" type="slidenum">
              <a:t>9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2779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5ACEC6-7F93-46A6-8FE4-AE132222C788}" type="slidenum">
              <a:t>10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10465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FD8EC88-BE5D-415A-88F0-009896063ACD}" type="slidenum">
              <a:t>11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05767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03E100D-402A-4E48-B329-588E81CCE24A}" type="slidenum">
              <a:t>12</a:t>
            </a:fld>
            <a:endParaRPr lang="en-US"/>
          </a:p>
        </p:txBody>
      </p:sp>
      <p:sp>
        <p:nvSpPr>
          <p:cNvPr id="2" name="スライド イメージ プレースホルダー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ノート プレースホルダー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8158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A8B0E4-E118-4738-8CB1-8D33C707D8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7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AD09C6-FAC9-470E-B2EE-767F042DD4E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334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CC5B638-A973-4D7A-8EE5-69BF3CE6647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26E0D7-D2EB-4EAE-90C9-0AEDB52CA0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F89653-6636-4096-8D80-B02594E5E33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30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39DBD31-5BAA-454E-99B1-CFEF98D3BF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8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6CF8B3D-41C6-4595-AE9E-CE6AA3DE13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54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42640A-4CC9-4965-ACFC-DF97C6F17A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9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4D32BD-698A-4E64-A9D1-46E548B0293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7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AABCEF4-70DF-451B-A2E6-03480FB9A8D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49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75D5C03-59C1-4E6D-BB85-BA4E725F852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09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 altLang="ja-JP"/>
          </a:p>
        </p:txBody>
      </p:sp>
      <p:sp>
        <p:nvSpPr>
          <p:cNvPr id="3" name="テキスト プレースホルダー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altLang="ja-JP"/>
          </a:p>
        </p:txBody>
      </p:sp>
      <p:sp>
        <p:nvSpPr>
          <p:cNvPr id="4" name="日付プレースホルダー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TakaoPGothic" pitchFamily="2"/>
                <a:cs typeface="TakaoPGothic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フッター プレースホルダー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TakaoPGothic" pitchFamily="2"/>
                <a:cs typeface="TakaoPGothic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スライド番号プレースホルダー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TakaoPGothic" pitchFamily="2"/>
                <a:cs typeface="TakaoPGothic" pitchFamily="2"/>
              </a:defRPr>
            </a:lvl1pPr>
          </a:lstStyle>
          <a:p>
            <a:pPr lvl="0"/>
            <a:fld id="{4C163959-6BC6-4F75-A02F-1A8935387BFD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rtl="0" hangingPunct="0">
        <a:tabLst/>
        <a:defRPr lang="en-US" altLang="ja-JP" sz="4400" b="0" i="0" u="none" strike="noStrike" kern="1200">
          <a:ln>
            <a:noFill/>
          </a:ln>
          <a:latin typeface="Liberation Sans" pitchFamily="18"/>
        </a:defRPr>
      </a:lvl1pPr>
    </p:titleStyle>
    <p:bodyStyle>
      <a:lvl1pPr rtl="0" hangingPunct="0">
        <a:spcBef>
          <a:spcPts val="0"/>
        </a:spcBef>
        <a:spcAft>
          <a:spcPts val="1417"/>
        </a:spcAft>
        <a:tabLst/>
        <a:defRPr lang="en-US" altLang="ja-JP" sz="3200" b="0" i="0" u="none" strike="noStrike" kern="1200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 amt="50000"/>
          </a:blip>
          <a:srcRect/>
          <a:stretch>
            <a:fillRect/>
          </a:stretch>
        </p:blipFill>
        <p:spPr>
          <a:xfrm>
            <a:off x="60840" y="1750319"/>
            <a:ext cx="10019160" cy="37576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>
          <a:xfrm>
            <a:off x="0" y="897839"/>
            <a:ext cx="10080000" cy="1262160"/>
          </a:xfrm>
        </p:spPr>
        <p:txBody>
          <a:bodyPr/>
          <a:lstStyle/>
          <a:p>
            <a:pPr lvl="0"/>
            <a:r>
              <a:rPr lang="en-US" sz="6000"/>
              <a:t>Cesium</a:t>
            </a:r>
            <a:r>
              <a:rPr lang="ja-JP" altLang="en-US" sz="6000"/>
              <a:t>入門講習会</a:t>
            </a:r>
          </a:p>
        </p:txBody>
      </p:sp>
      <p:sp>
        <p:nvSpPr>
          <p:cNvPr id="4" name="テキスト プレースホルダー 3"/>
          <p:cNvSpPr txBox="1">
            <a:spLocks noGrp="1"/>
          </p:cNvSpPr>
          <p:nvPr>
            <p:ph type="body" idx="4294967295"/>
          </p:nvPr>
        </p:nvSpPr>
        <p:spPr>
          <a:xfrm>
            <a:off x="432359" y="5364000"/>
            <a:ext cx="9071640" cy="1224000"/>
          </a:xfrm>
        </p:spPr>
        <p:txBody>
          <a:bodyPr/>
          <a:lstStyle/>
          <a:p>
            <a:pPr lvl="0" algn="ctr"/>
            <a:r>
              <a:rPr lang="en-US">
                <a:latin typeface="ＭＳ Ｐゴシック" pitchFamily="50"/>
                <a:ea typeface="ＭＳ Ｐゴシック" pitchFamily="50"/>
              </a:rPr>
              <a:t>2015</a:t>
            </a:r>
            <a:r>
              <a:rPr lang="ja-JP" altLang="en-US">
                <a:latin typeface="ＭＳ Ｐゴシック" pitchFamily="50"/>
                <a:ea typeface="ＭＳ Ｐゴシック" pitchFamily="50"/>
              </a:rPr>
              <a:t>年</a:t>
            </a:r>
            <a:r>
              <a:rPr lang="en-US">
                <a:latin typeface="ＭＳ Ｐゴシック" pitchFamily="50"/>
                <a:ea typeface="ＭＳ Ｐゴシック" pitchFamily="50"/>
              </a:rPr>
              <a:t>7</a:t>
            </a:r>
            <a:r>
              <a:rPr lang="ja-JP" altLang="en-US">
                <a:latin typeface="ＭＳ Ｐゴシック" pitchFamily="50"/>
                <a:ea typeface="ＭＳ Ｐゴシック" pitchFamily="50"/>
              </a:rPr>
              <a:t>月</a:t>
            </a:r>
            <a:r>
              <a:rPr lang="en-US">
                <a:latin typeface="ＭＳ Ｐゴシック" pitchFamily="50"/>
                <a:ea typeface="ＭＳ Ｐゴシック" pitchFamily="50"/>
              </a:rPr>
              <a:t>4</a:t>
            </a:r>
            <a:r>
              <a:rPr lang="ja-JP" altLang="en-US">
                <a:latin typeface="ＭＳ Ｐゴシック" pitchFamily="50"/>
                <a:ea typeface="ＭＳ Ｐゴシック" pitchFamily="50"/>
              </a:rPr>
              <a:t>日（土）</a:t>
            </a:r>
          </a:p>
          <a:p>
            <a:pPr lvl="0" algn="ctr"/>
            <a:r>
              <a:rPr lang="ja-JP" altLang="en-US">
                <a:latin typeface="ＭＳ Ｐゴシック" pitchFamily="50"/>
                <a:ea typeface="ＭＳ Ｐゴシック" pitchFamily="50"/>
              </a:rPr>
              <a:t>伊能社中　海本卓矢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/>
          <p:cNvSpPr txBox="1">
            <a:spLocks noGrp="1"/>
          </p:cNvSpPr>
          <p:nvPr>
            <p:ph type="body" idx="4294967295"/>
          </p:nvPr>
        </p:nvSpPr>
        <p:spPr>
          <a:xfrm>
            <a:off x="1152000" y="503999"/>
            <a:ext cx="7416000" cy="678960"/>
          </a:xfrm>
        </p:spPr>
        <p:txBody>
          <a:bodyPr/>
          <a:lstStyle/>
          <a:p>
            <a:pPr lvl="0" algn="ctr"/>
            <a:r>
              <a:rPr lang="en-US" sz="4800"/>
              <a:t>2D</a:t>
            </a:r>
            <a:r>
              <a:rPr lang="ja-JP" altLang="en-US" sz="4800"/>
              <a:t>や</a:t>
            </a:r>
            <a:r>
              <a:rPr lang="en-US" sz="4800"/>
              <a:t>3D</a:t>
            </a:r>
            <a:r>
              <a:rPr lang="ja-JP" altLang="en-US" sz="4800"/>
              <a:t>の地図描写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7436"/>
          <a:stretch>
            <a:fillRect/>
          </a:stretch>
        </p:blipFill>
        <p:spPr>
          <a:xfrm>
            <a:off x="540000" y="4572000"/>
            <a:ext cx="4212000" cy="224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 t="6885"/>
          <a:stretch>
            <a:fillRect/>
          </a:stretch>
        </p:blipFill>
        <p:spPr>
          <a:xfrm>
            <a:off x="180000" y="1260000"/>
            <a:ext cx="5256000" cy="29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テキスト ボックス 4"/>
          <p:cNvSpPr txBox="1"/>
          <p:nvPr/>
        </p:nvSpPr>
        <p:spPr>
          <a:xfrm>
            <a:off x="4896000" y="5459400"/>
            <a:ext cx="5112000" cy="19566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GoogleEarthとは違い、平面地図への切り替えが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できる。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人の移動などの時間変化をみるときには、平面地図を表示すると非常にみやすい。</a:t>
            </a:r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5">
            <a:lum bright="-50000"/>
            <a:alphaModFix/>
          </a:blip>
          <a:srcRect l="30657" t="12510"/>
          <a:stretch>
            <a:fillRect/>
          </a:stretch>
        </p:blipFill>
        <p:spPr>
          <a:xfrm>
            <a:off x="6054840" y="1420920"/>
            <a:ext cx="3449160" cy="26470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フリーフォーム 6"/>
          <p:cNvSpPr/>
          <p:nvPr/>
        </p:nvSpPr>
        <p:spPr>
          <a:xfrm flipV="1">
            <a:off x="5112000" y="1440000"/>
            <a:ext cx="108000" cy="144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0">
            <a:solidFill>
              <a:srgbClr val="FF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8" name="直線コネクタ 7"/>
          <p:cNvSpPr/>
          <p:nvPr/>
        </p:nvSpPr>
        <p:spPr>
          <a:xfrm>
            <a:off x="5220000" y="1512000"/>
            <a:ext cx="828000" cy="0"/>
          </a:xfrm>
          <a:prstGeom prst="line">
            <a:avLst/>
          </a:prstGeom>
          <a:noFill/>
          <a:ln w="0">
            <a:solidFill>
              <a:srgbClr val="FF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507640" y="4104000"/>
            <a:ext cx="4680000" cy="576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ここで背景地図を変更することができる。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（OSM,BingMap等）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2520" y="301320"/>
            <a:ext cx="10078200" cy="1262160"/>
          </a:xfrm>
        </p:spPr>
        <p:txBody>
          <a:bodyPr/>
          <a:lstStyle/>
          <a:p>
            <a:pPr lvl="0"/>
            <a:r>
              <a:rPr lang="ja-JP" altLang="en-US" sz="3600">
                <a:latin typeface="ＭＳ Ｐゴシック" pitchFamily="50"/>
                <a:ea typeface="ＭＳ Ｐゴシック" pitchFamily="50"/>
              </a:rPr>
              <a:t>時間変化を正確に表現することができる</a:t>
            </a:r>
          </a:p>
        </p:txBody>
      </p:sp>
      <p:sp>
        <p:nvSpPr>
          <p:cNvPr id="3" name="テキスト プレースホルダー 2"/>
          <p:cNvSpPr txBox="1">
            <a:spLocks noGrp="1"/>
          </p:cNvSpPr>
          <p:nvPr>
            <p:ph type="body" idx="4294967295"/>
          </p:nvPr>
        </p:nvSpPr>
        <p:spPr>
          <a:xfrm>
            <a:off x="144000" y="1769040"/>
            <a:ext cx="9720000" cy="3774960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/>
              <a:t>KMLに比べてアニメーションが非常になめらかである。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Cesiumビューアの画面に時間スケールが表示されていて、それを操作することができる。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6885"/>
          <a:stretch>
            <a:fillRect/>
          </a:stretch>
        </p:blipFill>
        <p:spPr>
          <a:xfrm>
            <a:off x="1944000" y="4031999"/>
            <a:ext cx="6192000" cy="3348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フリーフォーム 4"/>
          <p:cNvSpPr/>
          <p:nvPr/>
        </p:nvSpPr>
        <p:spPr>
          <a:xfrm>
            <a:off x="1944000" y="6840000"/>
            <a:ext cx="6192000" cy="5403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noFill/>
          <a:ln w="72000">
            <a:solidFill>
              <a:srgbClr val="FF0000"/>
            </a:solidFill>
            <a:prstDash val="solid"/>
          </a:ln>
        </p:spPr>
        <p:txBody>
          <a:bodyPr vert="horz" wrap="none" lIns="126000" tIns="81000" rIns="126000" bIns="81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6" name="直線コネクタ 5"/>
          <p:cNvSpPr/>
          <p:nvPr/>
        </p:nvSpPr>
        <p:spPr>
          <a:xfrm>
            <a:off x="936000" y="4031999"/>
            <a:ext cx="864000" cy="2880001"/>
          </a:xfrm>
          <a:prstGeom prst="line">
            <a:avLst/>
          </a:prstGeom>
          <a:noFill/>
          <a:ln w="108000">
            <a:solidFill>
              <a:srgbClr val="FF0000"/>
            </a:solidFill>
            <a:prstDash val="solid"/>
            <a:tailEnd type="arrow"/>
          </a:ln>
        </p:spPr>
        <p:txBody>
          <a:bodyPr vert="horz" wrap="none" lIns="144000" tIns="99000" rIns="144000" bIns="99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2520" y="301320"/>
            <a:ext cx="10078200" cy="1262160"/>
          </a:xfrm>
        </p:spPr>
        <p:txBody>
          <a:bodyPr/>
          <a:lstStyle/>
          <a:p>
            <a:pPr lvl="0"/>
            <a:r>
              <a:rPr lang="ja-JP" altLang="en-US" sz="3200"/>
              <a:t>オープンソースライブラリで、</a:t>
            </a:r>
            <a:r>
              <a:rPr lang="en-US" sz="3200"/>
              <a:t>GitHub</a:t>
            </a:r>
            <a:r>
              <a:rPr lang="ja-JP" altLang="en-US" sz="3200"/>
              <a:t>上に格納されている。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7618" r="2194"/>
          <a:stretch>
            <a:fillRect/>
          </a:stretch>
        </p:blipFill>
        <p:spPr>
          <a:xfrm>
            <a:off x="113400" y="2304000"/>
            <a:ext cx="9858240" cy="52347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/>
          <p:cNvSpPr txBox="1"/>
          <p:nvPr/>
        </p:nvSpPr>
        <p:spPr>
          <a:xfrm>
            <a:off x="0" y="1335600"/>
            <a:ext cx="10080000" cy="1520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>
                <a:ln>
                  <a:noFill/>
                </a:ln>
                <a:latin typeface="ＭＳ Ｐゴシック" pitchFamily="50"/>
                <a:ea typeface="ＭＳ Ｐゴシック" pitchFamily="50"/>
                <a:cs typeface="FreeSans" pitchFamily="2"/>
              </a:rPr>
              <a:t>GitHub</a:t>
            </a:r>
            <a:r>
              <a:rPr lang="ja-JP" sz="2200" b="0" i="0" u="none" strike="noStrike" kern="1200">
                <a:ln>
                  <a:noFill/>
                </a:ln>
                <a:latin typeface="ＭＳ Ｐゴシック" pitchFamily="50"/>
                <a:ea typeface="ＭＳ Ｐゴシック" pitchFamily="50"/>
                <a:cs typeface="FreeSans" pitchFamily="2"/>
              </a:rPr>
              <a:t>にはフォークなどの機能が備わっているので、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2200" b="0" i="0" u="none" strike="noStrike" kern="1200">
                <a:ln>
                  <a:noFill/>
                </a:ln>
                <a:latin typeface="ＭＳ Ｐゴシック" pitchFamily="50"/>
                <a:ea typeface="ＭＳ Ｐゴシック" pitchFamily="50"/>
                <a:cs typeface="FreeSans" pitchFamily="2"/>
              </a:rPr>
              <a:t>複製・編集は自由である。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/>
          <p:cNvSpPr/>
          <p:nvPr/>
        </p:nvSpPr>
        <p:spPr>
          <a:xfrm>
            <a:off x="-144000" y="4176000"/>
            <a:ext cx="10368000" cy="172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83CA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>
          <a:xfrm>
            <a:off x="216000" y="4392000"/>
            <a:ext cx="8496000" cy="1262160"/>
          </a:xfrm>
        </p:spPr>
        <p:txBody>
          <a:bodyPr/>
          <a:lstStyle/>
          <a:p>
            <a:pPr lvl="0"/>
            <a:r>
              <a:rPr lang="en-US" sz="8000"/>
              <a:t>2.GitHub</a:t>
            </a:r>
            <a:r>
              <a:rPr lang="ja-JP" altLang="en-US" sz="8000"/>
              <a:t>について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30000"/>
            <a:alphaModFix amt="50000"/>
          </a:blip>
          <a:srcRect t="10989" r="44339" b="49616"/>
          <a:stretch>
            <a:fillRect/>
          </a:stretch>
        </p:blipFill>
        <p:spPr>
          <a:xfrm>
            <a:off x="77760" y="3456000"/>
            <a:ext cx="10002240" cy="41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テキスト ボックス 2"/>
          <p:cNvSpPr txBox="1"/>
          <p:nvPr/>
        </p:nvSpPr>
        <p:spPr>
          <a:xfrm>
            <a:off x="1152000" y="432000"/>
            <a:ext cx="7956000" cy="597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>
                <a:ln>
                  <a:noFill/>
                </a:ln>
                <a:latin typeface="ＭＳ Ｐゴシック" pitchFamily="50"/>
                <a:ea typeface="ＭＳ Ｐゴシック" pitchFamily="50"/>
                <a:cs typeface="FreeSans" pitchFamily="2"/>
              </a:rPr>
              <a:t>→</a:t>
            </a:r>
            <a:r>
              <a:rPr lang="ja-JP" sz="4000" b="0" i="0" u="none" strike="noStrike" kern="1200">
                <a:ln>
                  <a:noFill/>
                </a:ln>
                <a:latin typeface="ＭＳ Ｐゴシック" pitchFamily="50"/>
                <a:ea typeface="ＭＳ Ｐゴシック" pitchFamily="50"/>
                <a:cs typeface="FreeSans" pitchFamily="2"/>
              </a:rPr>
              <a:t>コードを共有・公開できるサービス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24000" y="2376000"/>
            <a:ext cx="3456000" cy="10047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バージョン管理システム、サーバー上にあるリポジトリを参加者が共同で使うことができた。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ローカルにコードを複製できた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048000" y="2448000"/>
            <a:ext cx="3168000" cy="80351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GitHub</a:t>
            </a: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世界中の人々が自分の作品を保存、公開することができるようにしたウェブサービス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448000" y="1745280"/>
            <a:ext cx="79200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Git</a:t>
            </a:r>
          </a:p>
        </p:txBody>
      </p:sp>
      <p:sp>
        <p:nvSpPr>
          <p:cNvPr id="7" name="フリーフォーム 6"/>
          <p:cNvSpPr/>
          <p:nvPr/>
        </p:nvSpPr>
        <p:spPr>
          <a:xfrm>
            <a:off x="936000" y="1655999"/>
            <a:ext cx="3960000" cy="187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FF66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056000" y="1728000"/>
            <a:ext cx="144000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GitHub</a:t>
            </a:r>
          </a:p>
        </p:txBody>
      </p:sp>
      <p:sp>
        <p:nvSpPr>
          <p:cNvPr id="9" name="フリーフォーム 8"/>
          <p:cNvSpPr/>
          <p:nvPr/>
        </p:nvSpPr>
        <p:spPr>
          <a:xfrm>
            <a:off x="5544000" y="1655999"/>
            <a:ext cx="3960000" cy="187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0">
            <a:solidFill>
              <a:srgbClr val="FF66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024000" y="3689279"/>
            <a:ext cx="676800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Cesium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のデータも</a:t>
            </a: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GitHub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にあげられている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/>
          <p:cNvSpPr/>
          <p:nvPr/>
        </p:nvSpPr>
        <p:spPr>
          <a:xfrm>
            <a:off x="-143640" y="4176359"/>
            <a:ext cx="10368000" cy="172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83CA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>
          <a:xfrm>
            <a:off x="216000" y="4392000"/>
            <a:ext cx="7703640" cy="1262160"/>
          </a:xfrm>
        </p:spPr>
        <p:txBody>
          <a:bodyPr/>
          <a:lstStyle/>
          <a:p>
            <a:pPr lvl="0"/>
            <a:r>
              <a:rPr lang="en-US" sz="8000"/>
              <a:t>3.GoogleEarth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t="6983"/>
          <a:stretch>
            <a:fillRect/>
          </a:stretch>
        </p:blipFill>
        <p:spPr>
          <a:xfrm>
            <a:off x="0" y="2145240"/>
            <a:ext cx="10079640" cy="52707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GoogleEarth API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-360" y="1386719"/>
            <a:ext cx="10080000" cy="629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2800"/>
            </a:pP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Google Earth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を</a:t>
            </a: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Web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ブラウザ上に表現するためのプラグイン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320000" y="2617560"/>
            <a:ext cx="5400000" cy="33444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観光・防災・地理教育など幅広い分野で使われている。</a:t>
            </a:r>
          </a:p>
        </p:txBody>
      </p:sp>
      <p:sp>
        <p:nvSpPr>
          <p:cNvPr id="6" name="フリーフォーム 5"/>
          <p:cNvSpPr/>
          <p:nvPr/>
        </p:nvSpPr>
        <p:spPr>
          <a:xfrm>
            <a:off x="2520000" y="4031999"/>
            <a:ext cx="5256000" cy="237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val 11464"/>
              <a:gd name="f8" fmla="val 4340"/>
              <a:gd name="f9" fmla="val 9722"/>
              <a:gd name="f10" fmla="val 1887"/>
              <a:gd name="f11" fmla="val 8548"/>
              <a:gd name="f12" fmla="val 6383"/>
              <a:gd name="f13" fmla="val 4503"/>
              <a:gd name="f14" fmla="val 3626"/>
              <a:gd name="f15" fmla="val 5373"/>
              <a:gd name="f16" fmla="val 7816"/>
              <a:gd name="f17" fmla="val 1174"/>
              <a:gd name="f18" fmla="val 8270"/>
              <a:gd name="f19" fmla="val 3934"/>
              <a:gd name="f20" fmla="val 11592"/>
              <a:gd name="f21" fmla="val 12875"/>
              <a:gd name="f22" fmla="val 3329"/>
              <a:gd name="f23" fmla="val 15372"/>
              <a:gd name="f24" fmla="val 1283"/>
              <a:gd name="f25" fmla="val 17824"/>
              <a:gd name="f26" fmla="val 4804"/>
              <a:gd name="f27" fmla="val 18239"/>
              <a:gd name="f28" fmla="val 4918"/>
              <a:gd name="f29" fmla="val 7525"/>
              <a:gd name="f30" fmla="val 18125"/>
              <a:gd name="f31" fmla="val 8698"/>
              <a:gd name="f32" fmla="val 19712"/>
              <a:gd name="f33" fmla="val 9871"/>
              <a:gd name="f34" fmla="val 17371"/>
              <a:gd name="f35" fmla="val 11614"/>
              <a:gd name="f36" fmla="val 18844"/>
              <a:gd name="f37" fmla="val 12178"/>
              <a:gd name="f38" fmla="val 15937"/>
              <a:gd name="f39" fmla="val 14943"/>
              <a:gd name="f40" fmla="val 14640"/>
              <a:gd name="f41" fmla="val 14348"/>
              <a:gd name="f42" fmla="val 18878"/>
              <a:gd name="f43" fmla="val 15632"/>
              <a:gd name="f44" fmla="val 16382"/>
              <a:gd name="f45" fmla="val 12311"/>
              <a:gd name="f46" fmla="val 18270"/>
              <a:gd name="f47" fmla="val 11292"/>
              <a:gd name="f48" fmla="val 16986"/>
              <a:gd name="f49" fmla="val 9404"/>
              <a:gd name="f50" fmla="val 6646"/>
              <a:gd name="f51" fmla="val 6533"/>
              <a:gd name="f52" fmla="val 18005"/>
              <a:gd name="f53" fmla="val 3172"/>
              <a:gd name="f54" fmla="val 14524"/>
              <a:gd name="f55" fmla="val 5778"/>
              <a:gd name="f56" fmla="val 14789"/>
              <a:gd name="f57" fmla="+- 0 0 0"/>
              <a:gd name="f58" fmla="*/ f3 1 21600"/>
              <a:gd name="f59" fmla="*/ f4 1 21600"/>
              <a:gd name="f60" fmla="*/ f57 f0 1"/>
              <a:gd name="f61" fmla="*/ 5400 f58 1"/>
              <a:gd name="f62" fmla="*/ 14160 f58 1"/>
              <a:gd name="f63" fmla="*/ 15290 f59 1"/>
              <a:gd name="f64" fmla="*/ 6570 f59 1"/>
              <a:gd name="f65" fmla="*/ 9722 f58 1"/>
              <a:gd name="f66" fmla="*/ 1887 f59 1"/>
              <a:gd name="f67" fmla="*/ f60 1 f2"/>
              <a:gd name="f68" fmla="*/ 0 f58 1"/>
              <a:gd name="f69" fmla="*/ 12875 f59 1"/>
              <a:gd name="f70" fmla="*/ 11614 f58 1"/>
              <a:gd name="f71" fmla="*/ 18844 f59 1"/>
              <a:gd name="f72" fmla="*/ 21600 f58 1"/>
              <a:gd name="f73" fmla="*/ 6646 f59 1"/>
              <a:gd name="f74" fmla="+- f67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4">
                <a:pos x="f65" y="f66"/>
              </a:cxn>
              <a:cxn ang="f74">
                <a:pos x="f68" y="f69"/>
              </a:cxn>
              <a:cxn ang="f74">
                <a:pos x="f70" y="f71"/>
              </a:cxn>
              <a:cxn ang="f74">
                <a:pos x="f72" y="f73"/>
              </a:cxn>
            </a:cxnLst>
            <a:rect l="f61" t="f64" r="f62" b="f63"/>
            <a:pathLst>
              <a:path w="21600" h="21600">
                <a:moveTo>
                  <a:pt x="f7" y="f8"/>
                </a:moveTo>
                <a:lnTo>
                  <a:pt x="f9" y="f10"/>
                </a:lnTo>
                <a:lnTo>
                  <a:pt x="f11" y="f12"/>
                </a:lnTo>
                <a:lnTo>
                  <a:pt x="f13" y="f14"/>
                </a:lnTo>
                <a:lnTo>
                  <a:pt x="f15" y="f16"/>
                </a:lnTo>
                <a:lnTo>
                  <a:pt x="f17" y="f18"/>
                </a:lnTo>
                <a:lnTo>
                  <a:pt x="f19" y="f20"/>
                </a:lnTo>
                <a:lnTo>
                  <a:pt x="f5" y="f21"/>
                </a:lnTo>
                <a:lnTo>
                  <a:pt x="f22" y="f23"/>
                </a:lnTo>
                <a:lnTo>
                  <a:pt x="f24" y="f25"/>
                </a:lnTo>
                <a:lnTo>
                  <a:pt x="f26" y="f27"/>
                </a:lnTo>
                <a:lnTo>
                  <a:pt x="f28" y="f6"/>
                </a:lnTo>
                <a:lnTo>
                  <a:pt x="f29" y="f30"/>
                </a:lnTo>
                <a:lnTo>
                  <a:pt x="f31" y="f32"/>
                </a:lnTo>
                <a:lnTo>
                  <a:pt x="f33" y="f34"/>
                </a:lnTo>
                <a:lnTo>
                  <a:pt x="f35" y="f36"/>
                </a:lnTo>
                <a:lnTo>
                  <a:pt x="f37" y="f38"/>
                </a:lnTo>
                <a:lnTo>
                  <a:pt x="f39" y="f34"/>
                </a:lnTo>
                <a:lnTo>
                  <a:pt x="f40" y="f41"/>
                </a:lnTo>
                <a:lnTo>
                  <a:pt x="f42" y="f43"/>
                </a:lnTo>
                <a:lnTo>
                  <a:pt x="f44" y="f45"/>
                </a:lnTo>
                <a:lnTo>
                  <a:pt x="f46" y="f47"/>
                </a:lnTo>
                <a:lnTo>
                  <a:pt x="f48" y="f49"/>
                </a:lnTo>
                <a:lnTo>
                  <a:pt x="f6" y="f50"/>
                </a:lnTo>
                <a:lnTo>
                  <a:pt x="f44" y="f51"/>
                </a:lnTo>
                <a:lnTo>
                  <a:pt x="f52" y="f53"/>
                </a:lnTo>
                <a:lnTo>
                  <a:pt x="f54" y="f55"/>
                </a:lnTo>
                <a:lnTo>
                  <a:pt x="f56" y="f5"/>
                </a:lnTo>
                <a:lnTo>
                  <a:pt x="f7" y="f8"/>
                </a:lnTo>
                <a:close/>
              </a:path>
            </a:pathLst>
          </a:custGeom>
          <a:solidFill>
            <a:srgbClr val="FFFFFF"/>
          </a:solidFill>
          <a:ln w="36000">
            <a:solidFill>
              <a:srgbClr val="FF0000"/>
            </a:solidFill>
            <a:prstDash val="solid"/>
          </a:ln>
        </p:spPr>
        <p:txBody>
          <a:bodyPr vert="horz" wrap="none" lIns="108000" tIns="63000" rIns="108000" bIns="63000" anchor="ctr" anchorCtr="0" compatLnSpc="0">
            <a:noAutofit/>
          </a:bodyPr>
          <a:lstStyle/>
          <a:p>
            <a:pPr lvl="0" rtl="0" hangingPunct="0">
              <a:buNone/>
              <a:tabLst/>
              <a:defRPr sz="2800"/>
            </a:pPr>
            <a:r>
              <a:rPr lang="en-US" sz="2800">
                <a:latin typeface="Liberation Serif" pitchFamily="18"/>
                <a:ea typeface="TakaoPGothic" pitchFamily="2"/>
                <a:cs typeface="TakaoPGothic" pitchFamily="2"/>
              </a:rPr>
              <a:t>2015</a:t>
            </a:r>
            <a:r>
              <a:rPr lang="ja-JP" sz="2800">
                <a:latin typeface="Liberation Serif" pitchFamily="18"/>
                <a:ea typeface="TakaoPGothic" pitchFamily="2"/>
                <a:cs typeface="TakaoPGothic" pitchFamily="2"/>
              </a:rPr>
              <a:t>年</a:t>
            </a:r>
            <a:r>
              <a:rPr lang="en-US" sz="2800">
                <a:latin typeface="Liberation Serif" pitchFamily="18"/>
                <a:ea typeface="TakaoPGothic" pitchFamily="2"/>
                <a:cs typeface="TakaoPGothic" pitchFamily="2"/>
              </a:rPr>
              <a:t>12</a:t>
            </a:r>
            <a:r>
              <a:rPr lang="ja-JP" sz="2800">
                <a:latin typeface="Liberation Serif" pitchFamily="18"/>
                <a:ea typeface="TakaoPGothic" pitchFamily="2"/>
                <a:cs typeface="TakaoPGothic" pitchFamily="2"/>
              </a:rPr>
              <a:t>月に廃止</a:t>
            </a:r>
          </a:p>
        </p:txBody>
      </p:sp>
      <p:sp>
        <p:nvSpPr>
          <p:cNvPr id="7" name="フリーフォーム 6"/>
          <p:cNvSpPr/>
          <p:nvPr/>
        </p:nvSpPr>
        <p:spPr>
          <a:xfrm rot="2350200">
            <a:off x="6564609" y="2957221"/>
            <a:ext cx="648000" cy="145764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1 10800"/>
              <a:gd name="f10" fmla="pin 0 f0 21600"/>
              <a:gd name="f11" fmla="val f9"/>
              <a:gd name="f12" fmla="val f10"/>
              <a:gd name="f13" fmla="+- 21600 0 f9"/>
              <a:gd name="f14" fmla="*/ f9 f7 1"/>
              <a:gd name="f15" fmla="*/ f10 f8 1"/>
              <a:gd name="f16" fmla="*/ 0 f8 1"/>
              <a:gd name="f17" fmla="+- 21600 0 f12"/>
              <a:gd name="f18" fmla="*/ f11 f7 1"/>
              <a:gd name="f19" fmla="*/ f13 f7 1"/>
              <a:gd name="f20" fmla="*/ f17 f11 1"/>
              <a:gd name="f21" fmla="*/ f20 1 10800"/>
              <a:gd name="f22" fmla="+- f12 f21 0"/>
              <a:gd name="f23" fmla="*/ f22 f8 1"/>
            </a:gdLst>
            <a:ahLst>
              <a:ahXY gdRefX="f1" minX="f4" maxX="f6" gdRefY="f0" minY="f4" maxY="f5">
                <a:pos x="f14" y="f15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16" r="f19" b="f23"/>
            <a:pathLst>
              <a:path w="21600" h="21600">
                <a:moveTo>
                  <a:pt x="f11" y="f4"/>
                </a:moveTo>
                <a:lnTo>
                  <a:pt x="f11" y="f12"/>
                </a:lnTo>
                <a:lnTo>
                  <a:pt x="f4" y="f12"/>
                </a:lnTo>
                <a:lnTo>
                  <a:pt x="f6" y="f5"/>
                </a:lnTo>
                <a:lnTo>
                  <a:pt x="f5" y="f12"/>
                </a:lnTo>
                <a:lnTo>
                  <a:pt x="f13" y="f12"/>
                </a:lnTo>
                <a:lnTo>
                  <a:pt x="f13" y="f4"/>
                </a:lnTo>
                <a:close/>
              </a:path>
            </a:pathLst>
          </a:custGeom>
          <a:solidFill>
            <a:srgbClr val="FF420E"/>
          </a:solidFill>
          <a:ln>
            <a:noFill/>
            <a:prstDash val="solid"/>
          </a:ln>
        </p:spPr>
        <p:txBody>
          <a:bodyPr vert="horz" wrap="none" lIns="0" tIns="0" rIns="0" bIns="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Liberation Serif" pitchFamily="18"/>
              <a:ea typeface="TakaoPGothic" pitchFamily="2"/>
              <a:cs typeface="TakaoPGothic" pitchFamily="2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752000" y="3266640"/>
            <a:ext cx="1728000" cy="54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ja-JP" sz="3600" b="1" i="0" u="none" strike="noStrike" kern="120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TakaoPGothic" pitchFamily="2"/>
                <a:cs typeface="FreeSans" pitchFamily="2"/>
              </a:rPr>
              <a:t>しかし！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GoogleEarth</a:t>
            </a:r>
          </a:p>
        </p:txBody>
      </p:sp>
      <p:sp>
        <p:nvSpPr>
          <p:cNvPr id="3" name="テキスト プレースホルダー 2"/>
          <p:cNvSpPr txBox="1">
            <a:spLocks noGrp="1"/>
          </p:cNvSpPr>
          <p:nvPr>
            <p:ph type="body" idx="4294967295"/>
          </p:nvPr>
        </p:nvSpPr>
        <p:spPr>
          <a:xfrm>
            <a:off x="0" y="1368000"/>
            <a:ext cx="10080000" cy="1655999"/>
          </a:xfrm>
        </p:spPr>
        <p:txBody>
          <a:bodyPr/>
          <a:lstStyle/>
          <a:p>
            <a:pPr lvl="0"/>
            <a:r>
              <a:rPr lang="en-US" sz="2800"/>
              <a:t>Google</a:t>
            </a:r>
            <a:r>
              <a:rPr lang="ja-JP" altLang="en-US" sz="2800"/>
              <a:t>が提供する</a:t>
            </a:r>
            <a:r>
              <a:rPr lang="en-US" sz="2800"/>
              <a:t>GIS</a:t>
            </a:r>
            <a:r>
              <a:rPr lang="ja-JP" altLang="en-US" sz="2800"/>
              <a:t>サービス。</a:t>
            </a:r>
          </a:p>
          <a:p>
            <a:pPr lvl="0"/>
            <a:r>
              <a:rPr lang="ja-JP" altLang="en-US" sz="2800"/>
              <a:t>今日、世界で最も広く大衆に親しまれている地図サービスの一つ。</a:t>
            </a:r>
          </a:p>
          <a:p>
            <a:pPr lvl="0"/>
            <a:r>
              <a:rPr lang="ja-JP" altLang="en-US" sz="2800"/>
              <a:t>自由に地図をつくることができる。</a:t>
            </a:r>
          </a:p>
          <a:p>
            <a:pPr lvl="0"/>
            <a:r>
              <a:rPr lang="en-US" sz="2800"/>
              <a:t>Google Earth Pro</a:t>
            </a:r>
            <a:r>
              <a:rPr lang="ja-JP" altLang="en-US" sz="2800"/>
              <a:t>の無償化→</a:t>
            </a:r>
            <a:r>
              <a:rPr lang="en-US" sz="2800"/>
              <a:t>Shapefile</a:t>
            </a:r>
            <a:r>
              <a:rPr lang="ja-JP" altLang="en-US" sz="2800"/>
              <a:t>や</a:t>
            </a:r>
            <a:r>
              <a:rPr lang="en-US" sz="2800"/>
              <a:t>GeoTiff</a:t>
            </a:r>
            <a:r>
              <a:rPr lang="ja-JP" altLang="en-US" sz="2800"/>
              <a:t>が直接読み込めるようになった。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l="19285" t="8514" b="6348"/>
          <a:stretch>
            <a:fillRect/>
          </a:stretch>
        </p:blipFill>
        <p:spPr>
          <a:xfrm>
            <a:off x="3528000" y="3311999"/>
            <a:ext cx="6408000" cy="33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テキスト ボックス 4"/>
          <p:cNvSpPr txBox="1"/>
          <p:nvPr/>
        </p:nvSpPr>
        <p:spPr>
          <a:xfrm>
            <a:off x="74520" y="3311999"/>
            <a:ext cx="3381480" cy="1899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Google Earth</a:t>
            </a:r>
            <a:r>
              <a:rPr lang="ja-JP" sz="20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や</a:t>
            </a:r>
            <a:r>
              <a:rPr lang="en-US" sz="20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Google </a:t>
            </a:r>
            <a:r>
              <a:rPr lang="ja-JP" sz="20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マップなどで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20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地理データを表示するための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20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ファイル形式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↓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”</a:t>
            </a:r>
            <a:r>
              <a:rPr lang="en-US" sz="2800" b="0" i="0" u="none" strike="noStrike" kern="1200">
                <a:ln>
                  <a:noFill/>
                </a:ln>
                <a:solidFill>
                  <a:srgbClr val="FF0000"/>
                </a:solidFill>
                <a:latin typeface="Liberation Sans" pitchFamily="18"/>
                <a:ea typeface="TakaoPGothic" pitchFamily="2"/>
                <a:cs typeface="FreeSans" pitchFamily="2"/>
              </a:rPr>
              <a:t>KML</a:t>
            </a: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”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6000" y="5184000"/>
            <a:ext cx="3384000" cy="17006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TakaoPMincho" pitchFamily="18"/>
                <a:ea typeface="TakaoPMincho" pitchFamily="2"/>
                <a:cs typeface="FreeSans" pitchFamily="2"/>
              </a:rPr>
              <a:t>テキスト形式であり、中身は点・線・面データやツアー機能などを記述している。カメラの向きや高度なども記述していて、自由に編集・書き換えができるため、幅広い用途で利用することができる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/>
          <p:cNvSpPr/>
          <p:nvPr/>
        </p:nvSpPr>
        <p:spPr>
          <a:xfrm>
            <a:off x="-143640" y="4176359"/>
            <a:ext cx="10368000" cy="172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83CA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>
          <a:xfrm>
            <a:off x="-72000" y="3436560"/>
            <a:ext cx="10224000" cy="3173400"/>
          </a:xfrm>
        </p:spPr>
        <p:txBody>
          <a:bodyPr/>
          <a:lstStyle/>
          <a:p>
            <a:pPr lvl="0"/>
            <a:r>
              <a:rPr lang="en-US" sz="4000"/>
              <a:t>4.</a:t>
            </a:r>
            <a:r>
              <a:rPr lang="ja-JP" altLang="en-US" sz="4000"/>
              <a:t>実践編</a:t>
            </a:r>
            <a:r>
              <a:rPr lang="en-US" altLang="ja-JP" sz="4000"/>
              <a:t>〜</a:t>
            </a:r>
            <a:r>
              <a:rPr lang="en-US" sz="4000">
                <a:latin typeface="Calibri" pitchFamily="18"/>
              </a:rPr>
              <a:t>Cesium</a:t>
            </a:r>
            <a:r>
              <a:rPr lang="ja-JP" altLang="en-US" sz="4000">
                <a:latin typeface="Calibri" pitchFamily="18"/>
              </a:rPr>
              <a:t>で地図を表示してみよう</a:t>
            </a:r>
            <a:r>
              <a:rPr lang="en-US" altLang="ja-JP" sz="4000"/>
              <a:t>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>
          <a:xfrm>
            <a:off x="2520" y="301320"/>
            <a:ext cx="10078200" cy="1262160"/>
          </a:xfrm>
        </p:spPr>
        <p:txBody>
          <a:bodyPr/>
          <a:lstStyle/>
          <a:p>
            <a:pPr lvl="0"/>
            <a:r>
              <a:rPr lang="ja-JP" altLang="en-US" sz="4800">
                <a:latin typeface="ＭＳ Ｐゴシック" pitchFamily="50"/>
                <a:ea typeface="ＭＳ Ｐゴシック" pitchFamily="50"/>
              </a:rPr>
              <a:t>まとめ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16000" y="1715039"/>
            <a:ext cx="9216000" cy="42609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プラグインが不要であり、</a:t>
            </a: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GitHub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上で動かせるのは非常に便利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Google Earth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と比較して速度を比べた場合、データは大量である場合は、</a:t>
            </a: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Cesium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の方が速く操作できる。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一方で、</a:t>
            </a: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Google Earth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はソフト内で点線面が作成でき、非常に操作しやすいので、</a:t>
            </a: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Google Earth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と使い分けすることができる。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なにより、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584000" y="5184000"/>
            <a:ext cx="6912000" cy="657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>
                <a:ln>
                  <a:noFill/>
                </a:ln>
                <a:solidFill>
                  <a:srgbClr val="00CCFF"/>
                </a:solidFill>
                <a:latin typeface="ＭＳ Ｐゴシック" pitchFamily="50"/>
                <a:ea typeface="ＭＳ Ｐゴシック" pitchFamily="50"/>
                <a:cs typeface="FreeSans" pitchFamily="2"/>
              </a:rPr>
              <a:t>Cesium</a:t>
            </a:r>
            <a:r>
              <a:rPr lang="ja-JP" sz="4000" b="0" i="0" u="none" strike="noStrike" kern="1200">
                <a:ln>
                  <a:noFill/>
                </a:ln>
                <a:latin typeface="ＭＳ Ｐゴシック" pitchFamily="50"/>
                <a:ea typeface="ＭＳ Ｐゴシック" pitchFamily="50"/>
                <a:cs typeface="FreeSans" pitchFamily="2"/>
              </a:rPr>
              <a:t>は</a:t>
            </a:r>
            <a:r>
              <a:rPr lang="ja-JP" sz="4000" b="0" i="0" u="none" strike="noStrike" kern="1200">
                <a:ln>
                  <a:noFill/>
                </a:ln>
                <a:solidFill>
                  <a:srgbClr val="FF3300"/>
                </a:solidFill>
                <a:latin typeface="ＭＳ Ｐゴシック" pitchFamily="50"/>
                <a:ea typeface="ＭＳ Ｐゴシック" pitchFamily="50"/>
                <a:cs typeface="FreeSans" pitchFamily="2"/>
              </a:rPr>
              <a:t>オープンソース</a:t>
            </a:r>
            <a:r>
              <a:rPr lang="ja-JP" sz="4000" b="0" i="0" u="none" strike="noStrike" kern="1200">
                <a:ln>
                  <a:noFill/>
                </a:ln>
                <a:latin typeface="ＭＳ Ｐゴシック" pitchFamily="50"/>
                <a:ea typeface="ＭＳ Ｐゴシック" pitchFamily="50"/>
                <a:cs typeface="FreeSans" pitchFamily="2"/>
              </a:rPr>
              <a:t>である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288000" y="4248000"/>
            <a:ext cx="10080000" cy="1107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ja-JP" sz="8000" b="0" i="0" u="none" strike="noStrike" kern="1200">
                <a:ln>
                  <a:noFill/>
                </a:ln>
                <a:solidFill>
                  <a:srgbClr val="FF3300"/>
                </a:solidFill>
                <a:latin typeface="ＭＳ Ｐゴシック" pitchFamily="50"/>
                <a:ea typeface="ＭＳ Ｐゴシック" pitchFamily="50"/>
                <a:cs typeface="FreeSans" pitchFamily="2"/>
              </a:rPr>
              <a:t>楽しい！</a:t>
            </a: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0" y="2376000"/>
            <a:ext cx="10080000" cy="1107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/>
            </a:pPr>
            <a:r>
              <a:rPr lang="ja-JP" sz="8000" b="0" i="0" u="none" strike="noStrike" kern="1200">
                <a:ln>
                  <a:noFill/>
                </a:ln>
                <a:solidFill>
                  <a:srgbClr val="00CCFF"/>
                </a:solidFill>
                <a:latin typeface="ＭＳ Ｐゴシック" pitchFamily="50"/>
                <a:ea typeface="ＭＳ Ｐゴシック" pitchFamily="50"/>
                <a:cs typeface="FreeSans" pitchFamily="2"/>
              </a:rPr>
              <a:t>地図づくり</a:t>
            </a:r>
            <a:r>
              <a:rPr lang="ja-JP" sz="8000" b="0" i="0" u="none" strike="noStrike" kern="1200">
                <a:ln>
                  <a:noFill/>
                </a:ln>
                <a:solidFill>
                  <a:srgbClr val="000000"/>
                </a:solidFill>
                <a:latin typeface="ＭＳ Ｐゴシック" pitchFamily="50"/>
                <a:ea typeface="ＭＳ Ｐゴシック" pitchFamily="50"/>
                <a:cs typeface="FreeSans" pitchFamily="2"/>
              </a:rPr>
              <a:t>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432560" y="445790"/>
            <a:ext cx="5882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/>
              <a:t>誰もが楽しめる地球儀</a:t>
            </a:r>
            <a:endParaRPr kumimoji="1" lang="en-US" altLang="ja-JP" sz="4000" dirty="0" smtClean="0"/>
          </a:p>
          <a:p>
            <a:pPr algn="ctr"/>
            <a:r>
              <a:rPr lang="ja-JP" altLang="en-US" sz="4000" dirty="0" smtClean="0"/>
              <a:t>～</a:t>
            </a:r>
            <a:r>
              <a:rPr lang="en-US" altLang="ja-JP" sz="4000" dirty="0" smtClean="0"/>
              <a:t>Google Earth</a:t>
            </a:r>
            <a:r>
              <a:rPr lang="ja-JP" altLang="en-US" sz="4000" dirty="0" smtClean="0"/>
              <a:t>～</a:t>
            </a:r>
            <a:endParaRPr kumimoji="1" lang="ja-JP" altLang="en-US" sz="40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/>
          <a:srcRect l="23527" t="8041"/>
          <a:stretch/>
        </p:blipFill>
        <p:spPr>
          <a:xfrm>
            <a:off x="1866900" y="2502138"/>
            <a:ext cx="5013960" cy="3391495"/>
          </a:xfrm>
          <a:prstGeom prst="rect">
            <a:avLst/>
          </a:prstGeom>
        </p:spPr>
      </p:pic>
      <p:pic>
        <p:nvPicPr>
          <p:cNvPr id="1026" name="Picture 2" descr="http://screenshots.softonic.jp/jp/scrn/41000/41959/google-earth-5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780" y="975360"/>
            <a:ext cx="2442845" cy="152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68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432560" y="445790"/>
            <a:ext cx="5882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 smtClean="0"/>
              <a:t>誰もが楽しめる地球儀</a:t>
            </a:r>
            <a:endParaRPr kumimoji="1" lang="en-US" altLang="ja-JP" sz="4000" dirty="0" smtClean="0"/>
          </a:p>
          <a:p>
            <a:pPr algn="ctr"/>
            <a:r>
              <a:rPr lang="ja-JP" altLang="en-US" sz="4000" dirty="0" smtClean="0"/>
              <a:t>～</a:t>
            </a:r>
            <a:r>
              <a:rPr lang="en-US" altLang="ja-JP" sz="4000" dirty="0" smtClean="0"/>
              <a:t>Google Earth</a:t>
            </a:r>
            <a:r>
              <a:rPr lang="ja-JP" altLang="en-US" sz="4000" dirty="0" smtClean="0"/>
              <a:t>～</a:t>
            </a:r>
            <a:endParaRPr kumimoji="1" lang="ja-JP" altLang="en-US" sz="4000" dirty="0"/>
          </a:p>
        </p:txBody>
      </p:sp>
      <p:pic>
        <p:nvPicPr>
          <p:cNvPr id="1026" name="Picture 2" descr="http://screenshots.softonic.jp/jp/scrn/41000/41959/google-earth-5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780" y="975360"/>
            <a:ext cx="2442845" cy="152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1036320" y="3749040"/>
            <a:ext cx="7315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Google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earth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Pro</a:t>
            </a:r>
            <a:r>
              <a:rPr kumimoji="1" lang="ja-JP" altLang="en-US" dirty="0" smtClean="0"/>
              <a:t>が</a:t>
            </a:r>
            <a:r>
              <a:rPr lang="ja-JP" altLang="en-US" dirty="0" smtClean="0"/>
              <a:t>無償となり、高度な機能も無料で使えるようになった</a:t>
            </a:r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 smtClean="0"/>
              <a:t>・・・しかし</a:t>
            </a:r>
            <a:endParaRPr lang="en-US" altLang="ja-JP" dirty="0" smtClean="0"/>
          </a:p>
          <a:p>
            <a:endParaRPr kumimoji="1" lang="en-US" altLang="ja-JP" dirty="0"/>
          </a:p>
          <a:p>
            <a:endParaRPr lang="en-US" altLang="ja-JP" dirty="0" smtClean="0"/>
          </a:p>
          <a:p>
            <a:endParaRPr kumimoji="1" lang="en-US" altLang="ja-JP" dirty="0"/>
          </a:p>
          <a:p>
            <a:r>
              <a:rPr lang="en-US" altLang="ja-JP" dirty="0" smtClean="0"/>
              <a:t>2015</a:t>
            </a:r>
            <a:r>
              <a:rPr lang="ja-JP" altLang="en-US" dirty="0" smtClean="0"/>
              <a:t>年　</a:t>
            </a:r>
            <a:r>
              <a:rPr lang="en-US" altLang="ja-JP" dirty="0" smtClean="0"/>
              <a:t>12</a:t>
            </a:r>
            <a:r>
              <a:rPr lang="ja-JP" altLang="en-US" dirty="0" smtClean="0"/>
              <a:t>月　</a:t>
            </a:r>
            <a:endParaRPr lang="en-US" altLang="ja-JP" dirty="0" smtClean="0"/>
          </a:p>
          <a:p>
            <a:r>
              <a:rPr kumimoji="1" lang="en-US" altLang="ja-JP" dirty="0" smtClean="0"/>
              <a:t>Google Earth API</a:t>
            </a:r>
            <a:r>
              <a:rPr kumimoji="1" lang="ja-JP" altLang="en-US" dirty="0" smtClean="0"/>
              <a:t>廃止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en-US" altLang="ja-JP" dirty="0" smtClean="0"/>
              <a:t>Web</a:t>
            </a:r>
            <a:r>
              <a:rPr lang="ja-JP" altLang="en-US" dirty="0" err="1" smtClean="0"/>
              <a:t>での</a:t>
            </a:r>
            <a:r>
              <a:rPr lang="ja-JP" altLang="en-US" dirty="0" smtClean="0"/>
              <a:t>３</a:t>
            </a:r>
            <a:r>
              <a:rPr lang="en-US" altLang="ja-JP" dirty="0" smtClean="0"/>
              <a:t>D</a:t>
            </a:r>
            <a:r>
              <a:rPr lang="ja-JP" altLang="en-US" dirty="0" smtClean="0"/>
              <a:t>地球儀が見れなくなる</a:t>
            </a: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960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164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l="11427" t="14606" r="14280"/>
          <a:stretch>
            <a:fillRect/>
          </a:stretch>
        </p:blipFill>
        <p:spPr>
          <a:xfrm>
            <a:off x="396000" y="3888000"/>
            <a:ext cx="3744000" cy="24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>
          <a:xfrm>
            <a:off x="0" y="537840"/>
            <a:ext cx="10080000" cy="1262160"/>
          </a:xfrm>
        </p:spPr>
        <p:txBody>
          <a:bodyPr/>
          <a:lstStyle/>
          <a:p>
            <a:pPr lvl="0"/>
            <a:r>
              <a:rPr lang="en-US" sz="6000"/>
              <a:t>Cesium</a:t>
            </a:r>
            <a:r>
              <a:rPr lang="ja-JP" altLang="en-US" sz="6000"/>
              <a:t>ハンズオンについて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20000" y="2245680"/>
            <a:ext cx="266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Google Earth APIの廃止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292000" y="1813320"/>
            <a:ext cx="4608000" cy="346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プラグインなしで3D地図が使えるCesiumが注目</a:t>
            </a:r>
          </a:p>
        </p:txBody>
      </p:sp>
      <p:sp>
        <p:nvSpPr>
          <p:cNvPr id="6" name="直線コネクタ 5"/>
          <p:cNvSpPr/>
          <p:nvPr/>
        </p:nvSpPr>
        <p:spPr>
          <a:xfrm flipV="1">
            <a:off x="3636000" y="1980000"/>
            <a:ext cx="1476000" cy="35999"/>
          </a:xfrm>
          <a:prstGeom prst="line">
            <a:avLst/>
          </a:prstGeom>
          <a:noFill/>
          <a:ln w="72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6000" tIns="81000" rIns="126000" bIns="81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6542640"/>
            <a:ext cx="10080000" cy="6573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40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作成した地図を</a:t>
            </a:r>
            <a:r>
              <a:rPr lang="en-US" sz="40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Cesium Viewer</a:t>
            </a:r>
            <a:r>
              <a:rPr lang="ja-JP" sz="40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で表示させる</a:t>
            </a: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56000" y="2605680"/>
            <a:ext cx="338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3D地球儀がWeb上で使えなくなる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296000" y="1728000"/>
            <a:ext cx="2160000" cy="4867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2015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年</a:t>
            </a: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12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月</a:t>
            </a: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0000" y="3528000"/>
            <a:ext cx="3528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WindowsとMacOSでしか使えない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68000" y="3096000"/>
            <a:ext cx="2160000" cy="4456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今日でも・・・</a:t>
            </a:r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4">
            <a:lum bright="-50000"/>
            <a:alphaModFix/>
          </a:blip>
          <a:srcRect t="11993" r="2747" b="6688"/>
          <a:stretch>
            <a:fillRect/>
          </a:stretch>
        </p:blipFill>
        <p:spPr>
          <a:xfrm>
            <a:off x="4813560" y="2376000"/>
            <a:ext cx="4906440" cy="230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テキスト ボックス 12"/>
          <p:cNvSpPr txBox="1"/>
          <p:nvPr/>
        </p:nvSpPr>
        <p:spPr>
          <a:xfrm>
            <a:off x="4824000" y="4765679"/>
            <a:ext cx="3096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HTML5・WebGLに対応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4176000" y="6034319"/>
            <a:ext cx="5868000" cy="3448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>
                <a:ln>
                  <a:noFill/>
                </a:ln>
                <a:latin typeface="ＭＳ Ｐゴシック" pitchFamily="50"/>
                <a:ea typeface="ＭＳ Ｐゴシック" pitchFamily="50"/>
                <a:cs typeface="FreeSans" pitchFamily="2"/>
              </a:rPr>
              <a:t>GoogleEarth</a:t>
            </a:r>
            <a:r>
              <a:rPr lang="ja-JP" sz="2000" b="1" i="0" u="none" strike="noStrike" kern="1200">
                <a:ln>
                  <a:noFill/>
                </a:ln>
                <a:latin typeface="ＭＳ Ｐゴシック" pitchFamily="50"/>
                <a:ea typeface="ＭＳ Ｐゴシック" pitchFamily="50"/>
                <a:cs typeface="FreeSans" pitchFamily="2"/>
              </a:rPr>
              <a:t>から</a:t>
            </a:r>
            <a:r>
              <a:rPr lang="en-US" sz="2000" b="1" i="0" u="none" strike="noStrike" kern="1200">
                <a:ln>
                  <a:noFill/>
                </a:ln>
                <a:latin typeface="ＭＳ Ｐゴシック" pitchFamily="50"/>
                <a:ea typeface="ＭＳ Ｐゴシック" pitchFamily="50"/>
                <a:cs typeface="FreeSans" pitchFamily="2"/>
              </a:rPr>
              <a:t>Cesium</a:t>
            </a:r>
            <a:r>
              <a:rPr lang="ja-JP" sz="2000" b="1" i="0" u="none" strike="noStrike" kern="1200">
                <a:ln>
                  <a:noFill/>
                </a:ln>
                <a:latin typeface="ＭＳ Ｐゴシック" pitchFamily="50"/>
                <a:ea typeface="ＭＳ Ｐゴシック" pitchFamily="50"/>
                <a:cs typeface="FreeSans" pitchFamily="2"/>
              </a:rPr>
              <a:t>へと移行する動きがみられる</a:t>
            </a: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4824000" y="5112000"/>
            <a:ext cx="3311999" cy="36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GitHubで一括管理・公開できる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788000" y="5472000"/>
            <a:ext cx="3311999" cy="3600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1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オープンソースである</a:t>
            </a:r>
          </a:p>
        </p:txBody>
      </p:sp>
      <p:sp>
        <p:nvSpPr>
          <p:cNvPr id="17" name="直線コネクタ 16"/>
          <p:cNvSpPr/>
          <p:nvPr/>
        </p:nvSpPr>
        <p:spPr>
          <a:xfrm>
            <a:off x="8316000" y="4824000"/>
            <a:ext cx="36000" cy="1138319"/>
          </a:xfrm>
          <a:prstGeom prst="line">
            <a:avLst/>
          </a:prstGeom>
          <a:noFill/>
          <a:ln w="72000">
            <a:solidFill>
              <a:srgbClr val="000000"/>
            </a:solidFill>
            <a:prstDash val="solid"/>
            <a:tailEnd type="arrow"/>
          </a:ln>
        </p:spPr>
        <p:txBody>
          <a:bodyPr vert="horz" wrap="none" lIns="126000" tIns="81000" rIns="126000" bIns="81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ja-JP" altLang="en-US"/>
              <a:t>本日のタスクフロー</a:t>
            </a:r>
          </a:p>
        </p:txBody>
      </p:sp>
      <p:sp>
        <p:nvSpPr>
          <p:cNvPr id="3" name="テキスト プレースホルダー 2"/>
          <p:cNvSpPr txBox="1">
            <a:spLocks noGrp="1"/>
          </p:cNvSpPr>
          <p:nvPr>
            <p:ph type="body" idx="4294967295"/>
          </p:nvPr>
        </p:nvSpPr>
        <p:spPr>
          <a:xfrm>
            <a:off x="2015999" y="1769040"/>
            <a:ext cx="7200000" cy="5286960"/>
          </a:xfrm>
        </p:spPr>
        <p:txBody>
          <a:bodyPr/>
          <a:lstStyle/>
          <a:p>
            <a:pPr lvl="0" algn="l"/>
            <a:r>
              <a:rPr lang="en-US" sz="2800">
                <a:latin typeface="Calibri" pitchFamily="18"/>
              </a:rPr>
              <a:t>1.Cesium</a:t>
            </a:r>
            <a:r>
              <a:rPr lang="ja-JP" altLang="en-US" sz="2800">
                <a:latin typeface="Calibri" pitchFamily="18"/>
              </a:rPr>
              <a:t>とは？</a:t>
            </a:r>
          </a:p>
          <a:p>
            <a:pPr lvl="0" algn="l"/>
            <a:r>
              <a:rPr lang="en-US" sz="2800">
                <a:latin typeface="Calibri" pitchFamily="18"/>
              </a:rPr>
              <a:t>2.GitHub</a:t>
            </a:r>
            <a:r>
              <a:rPr lang="ja-JP" altLang="en-US" sz="2800">
                <a:latin typeface="Calibri" pitchFamily="18"/>
              </a:rPr>
              <a:t>とは？</a:t>
            </a:r>
          </a:p>
          <a:p>
            <a:pPr lvl="0" algn="l"/>
            <a:r>
              <a:rPr lang="en-US" sz="2800">
                <a:latin typeface="Calibri" pitchFamily="18"/>
              </a:rPr>
              <a:t>3.GoogleEarth</a:t>
            </a:r>
          </a:p>
          <a:p>
            <a:pPr lvl="0" algn="l"/>
            <a:r>
              <a:rPr lang="en-US" sz="2800">
                <a:latin typeface="Calibri" pitchFamily="18"/>
              </a:rPr>
              <a:t>4.</a:t>
            </a:r>
            <a:r>
              <a:rPr lang="ja-JP" altLang="en-US" sz="2800">
                <a:latin typeface="Calibri" pitchFamily="18"/>
              </a:rPr>
              <a:t>実践編</a:t>
            </a:r>
            <a:r>
              <a:rPr lang="en-US" altLang="ja-JP" sz="2800">
                <a:latin typeface="Calibri" pitchFamily="18"/>
              </a:rPr>
              <a:t>〜</a:t>
            </a:r>
            <a:r>
              <a:rPr lang="en-US" sz="2800">
                <a:latin typeface="Calibri" pitchFamily="18"/>
              </a:rPr>
              <a:t>Cesium</a:t>
            </a:r>
            <a:r>
              <a:rPr lang="ja-JP" altLang="en-US" sz="2800">
                <a:latin typeface="Calibri" pitchFamily="18"/>
              </a:rPr>
              <a:t>で地図を表示してみよう</a:t>
            </a:r>
            <a:r>
              <a:rPr lang="en-US" altLang="ja-JP" sz="2800">
                <a:latin typeface="Calibri" pitchFamily="18"/>
              </a:rPr>
              <a:t>〜</a:t>
            </a:r>
          </a:p>
          <a:p>
            <a:pPr lvl="0" algn="l"/>
            <a:r>
              <a:rPr lang="ja-JP" altLang="en-US" sz="2800">
                <a:latin typeface="Calibri" pitchFamily="18"/>
              </a:rPr>
              <a:t>　・</a:t>
            </a:r>
            <a:r>
              <a:rPr lang="en-US" sz="2800">
                <a:latin typeface="Calibri" pitchFamily="18"/>
              </a:rPr>
              <a:t>GitHub</a:t>
            </a:r>
            <a:r>
              <a:rPr lang="ja-JP" altLang="en-US" sz="2800">
                <a:latin typeface="Calibri" pitchFamily="18"/>
              </a:rPr>
              <a:t>の使いかた</a:t>
            </a:r>
          </a:p>
          <a:p>
            <a:pPr lvl="0" algn="l"/>
            <a:r>
              <a:rPr lang="ja-JP" altLang="en-US" sz="2800">
                <a:latin typeface="Calibri" pitchFamily="18"/>
              </a:rPr>
              <a:t>　・</a:t>
            </a:r>
            <a:r>
              <a:rPr lang="en-US" sz="2800">
                <a:latin typeface="Calibri" pitchFamily="18"/>
              </a:rPr>
              <a:t>Cesium</a:t>
            </a:r>
            <a:r>
              <a:rPr lang="ja-JP" altLang="en-US" sz="2800">
                <a:latin typeface="Calibri" pitchFamily="18"/>
              </a:rPr>
              <a:t>のダウンロード・配布</a:t>
            </a:r>
          </a:p>
          <a:p>
            <a:pPr lvl="0" algn="l"/>
            <a:r>
              <a:rPr lang="ja-JP" altLang="en-US" sz="2800">
                <a:latin typeface="Calibri" pitchFamily="18"/>
              </a:rPr>
              <a:t>　・</a:t>
            </a:r>
            <a:r>
              <a:rPr lang="en-US" sz="2800">
                <a:latin typeface="Calibri" pitchFamily="18"/>
              </a:rPr>
              <a:t>App.js</a:t>
            </a:r>
            <a:r>
              <a:rPr lang="ja-JP" altLang="en-US" sz="2800">
                <a:latin typeface="Calibri" pitchFamily="18"/>
              </a:rPr>
              <a:t>の操作</a:t>
            </a:r>
          </a:p>
          <a:p>
            <a:pPr lvl="0" algn="l"/>
            <a:r>
              <a:rPr lang="ja-JP" altLang="en-US" sz="2800">
                <a:latin typeface="Calibri" pitchFamily="18"/>
              </a:rPr>
              <a:t>　・</a:t>
            </a:r>
            <a:r>
              <a:rPr lang="en-US" sz="2800">
                <a:latin typeface="Calibri" pitchFamily="18"/>
              </a:rPr>
              <a:t>KML</a:t>
            </a:r>
            <a:r>
              <a:rPr lang="ja-JP" altLang="en-US" sz="2800">
                <a:latin typeface="Calibri" pitchFamily="18"/>
              </a:rPr>
              <a:t>・</a:t>
            </a:r>
            <a:r>
              <a:rPr lang="en-US" sz="2800">
                <a:latin typeface="Calibri" pitchFamily="18"/>
              </a:rPr>
              <a:t>KMZ</a:t>
            </a:r>
            <a:r>
              <a:rPr lang="ja-JP" altLang="en-US" sz="2800">
                <a:latin typeface="Calibri" pitchFamily="18"/>
              </a:rPr>
              <a:t>の表示</a:t>
            </a:r>
          </a:p>
          <a:p>
            <a:pPr lvl="0" algn="l"/>
            <a:r>
              <a:rPr lang="ja-JP" altLang="en-US" sz="2800">
                <a:latin typeface="Calibri" pitchFamily="18"/>
              </a:rPr>
              <a:t>　・</a:t>
            </a:r>
            <a:r>
              <a:rPr lang="en-US" sz="2800">
                <a:latin typeface="Calibri" pitchFamily="18"/>
              </a:rPr>
              <a:t>Cesium</a:t>
            </a:r>
            <a:r>
              <a:rPr lang="ja-JP" altLang="en-US" sz="2800">
                <a:latin typeface="Calibri" pitchFamily="18"/>
              </a:rPr>
              <a:t>で</a:t>
            </a:r>
            <a:r>
              <a:rPr lang="en-US" sz="2800">
                <a:latin typeface="Calibri" pitchFamily="18"/>
              </a:rPr>
              <a:t>KML</a:t>
            </a:r>
            <a:r>
              <a:rPr lang="ja-JP" altLang="en-US" sz="2800">
                <a:latin typeface="Calibri" pitchFamily="18"/>
              </a:rPr>
              <a:t>・</a:t>
            </a:r>
            <a:r>
              <a:rPr lang="en-US" sz="2800">
                <a:latin typeface="Calibri" pitchFamily="18"/>
              </a:rPr>
              <a:t>KMZ</a:t>
            </a:r>
            <a:r>
              <a:rPr lang="ja-JP" altLang="en-US" sz="2800">
                <a:latin typeface="Calibri" pitchFamily="18"/>
              </a:rPr>
              <a:t>の表示</a:t>
            </a:r>
          </a:p>
          <a:p>
            <a:pPr lvl="0" algn="l"/>
            <a:r>
              <a:rPr lang="ja-JP" altLang="en-US" sz="2800">
                <a:latin typeface="Calibri" pitchFamily="18"/>
              </a:rPr>
              <a:t>　・</a:t>
            </a:r>
            <a:r>
              <a:rPr lang="en-US" sz="2800">
                <a:latin typeface="Calibri" pitchFamily="18"/>
              </a:rPr>
              <a:t>KML</a:t>
            </a:r>
            <a:r>
              <a:rPr lang="ja-JP" altLang="en-US" sz="2800">
                <a:latin typeface="Calibri" pitchFamily="18"/>
              </a:rPr>
              <a:t>を</a:t>
            </a:r>
            <a:r>
              <a:rPr lang="en-US" sz="2800">
                <a:latin typeface="Calibri" pitchFamily="18"/>
              </a:rPr>
              <a:t>CZML</a:t>
            </a:r>
            <a:r>
              <a:rPr lang="ja-JP" altLang="en-US" sz="2800">
                <a:latin typeface="Calibri" pitchFamily="18"/>
              </a:rPr>
              <a:t>に変換</a:t>
            </a:r>
          </a:p>
          <a:p>
            <a:pPr lvl="0" algn="l"/>
            <a:r>
              <a:rPr lang="en-US" sz="2800">
                <a:latin typeface="Calibri" pitchFamily="18"/>
              </a:rPr>
              <a:t>5.</a:t>
            </a:r>
            <a:r>
              <a:rPr lang="ja-JP" altLang="en-US" sz="2800">
                <a:latin typeface="Calibri" pitchFamily="18"/>
              </a:rPr>
              <a:t>まとめ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フリーフォーム 1"/>
          <p:cNvSpPr/>
          <p:nvPr/>
        </p:nvSpPr>
        <p:spPr>
          <a:xfrm>
            <a:off x="-144000" y="4176000"/>
            <a:ext cx="10368000" cy="172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1600"/>
              <a:gd name="f7" fmla="+- 0 0 0"/>
              <a:gd name="f8" fmla="*/ f3 1 21600"/>
              <a:gd name="f9" fmla="*/ f4 1 21600"/>
              <a:gd name="f10" fmla="*/ f7 f0 1"/>
              <a:gd name="f11" fmla="*/ 10800 f8 1"/>
              <a:gd name="f12" fmla="*/ 0 f9 1"/>
              <a:gd name="f13" fmla="*/ f10 1 f2"/>
              <a:gd name="f14" fmla="*/ 0 f8 1"/>
              <a:gd name="f15" fmla="*/ 10800 f9 1"/>
              <a:gd name="f16" fmla="*/ 21600 f9 1"/>
              <a:gd name="f17" fmla="*/ 21600 f8 1"/>
              <a:gd name="f18" fmla="+- f13 0 f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8">
                <a:pos x="f11" y="f12"/>
              </a:cxn>
              <a:cxn ang="f18">
                <a:pos x="f14" y="f15"/>
              </a:cxn>
              <a:cxn ang="f18">
                <a:pos x="f11" y="f16"/>
              </a:cxn>
              <a:cxn ang="f18">
                <a:pos x="f17" y="f15"/>
              </a:cxn>
            </a:cxnLst>
            <a:rect l="l" t="t" r="r" b="b"/>
            <a:pathLst>
              <a:path w="21600" h="21600">
                <a:moveTo>
                  <a:pt x="f5" y="f5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lnTo>
                  <a:pt x="f5" y="f5"/>
                </a:lnTo>
                <a:close/>
              </a:path>
            </a:pathLst>
          </a:custGeom>
          <a:solidFill>
            <a:srgbClr val="83CAFF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Liberation Sans" pitchFamily="18"/>
              <a:ea typeface="TakaoPGothic" pitchFamily="2"/>
              <a:cs typeface="FreeSans" pitchFamily="2"/>
            </a:endParaRPr>
          </a:p>
        </p:txBody>
      </p:sp>
      <p:sp>
        <p:nvSpPr>
          <p:cNvPr id="3" name="タイトル 2"/>
          <p:cNvSpPr txBox="1">
            <a:spLocks noGrp="1"/>
          </p:cNvSpPr>
          <p:nvPr>
            <p:ph type="title" idx="4294967295"/>
          </p:nvPr>
        </p:nvSpPr>
        <p:spPr>
          <a:xfrm>
            <a:off x="216000" y="4392000"/>
            <a:ext cx="7703640" cy="1262160"/>
          </a:xfrm>
        </p:spPr>
        <p:txBody>
          <a:bodyPr/>
          <a:lstStyle/>
          <a:p>
            <a:pPr lvl="0"/>
            <a:r>
              <a:rPr lang="en-US" sz="8000">
                <a:latin typeface="ＭＳ Ｐゴシック" pitchFamily="50"/>
                <a:ea typeface="ＭＳ Ｐゴシック" pitchFamily="50"/>
              </a:rPr>
              <a:t>1.Cesium</a:t>
            </a:r>
            <a:r>
              <a:rPr lang="ja-JP" altLang="en-US" sz="8000">
                <a:latin typeface="ＭＳ Ｐゴシック" pitchFamily="50"/>
                <a:ea typeface="ＭＳ Ｐゴシック" pitchFamily="50"/>
              </a:rPr>
              <a:t>とは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サブタイトル 1"/>
          <p:cNvSpPr txBox="1">
            <a:spLocks noGrp="1"/>
          </p:cNvSpPr>
          <p:nvPr>
            <p:ph type="subTitle" idx="4294967295"/>
          </p:nvPr>
        </p:nvSpPr>
        <p:spPr>
          <a:xfrm>
            <a:off x="503999" y="329040"/>
            <a:ext cx="9071640" cy="1254960"/>
          </a:xfrm>
        </p:spPr>
        <p:txBody>
          <a:bodyPr anchor="ctr"/>
          <a:lstStyle/>
          <a:p>
            <a:pPr lvl="0" algn="ctr">
              <a:lnSpc>
                <a:spcPct val="90000"/>
              </a:lnSpc>
              <a:spcAft>
                <a:spcPts val="0"/>
              </a:spcAft>
            </a:pPr>
            <a:r>
              <a:rPr lang="en-US" sz="2800">
                <a:solidFill>
                  <a:srgbClr val="000000"/>
                </a:solidFill>
                <a:latin typeface="Calibri" pitchFamily="18"/>
              </a:rPr>
              <a:t>WebGL</a:t>
            </a:r>
            <a:r>
              <a:rPr lang="ja-JP" altLang="en-US" sz="2800">
                <a:solidFill>
                  <a:srgbClr val="000000"/>
                </a:solidFill>
                <a:latin typeface="Calibri" pitchFamily="18"/>
              </a:rPr>
              <a:t>を使って</a:t>
            </a:r>
            <a:r>
              <a:rPr lang="en-US" sz="2800">
                <a:solidFill>
                  <a:srgbClr val="000000"/>
                </a:solidFill>
                <a:latin typeface="Calibri" pitchFamily="18"/>
              </a:rPr>
              <a:t>2D</a:t>
            </a:r>
            <a:r>
              <a:rPr lang="ja-JP" altLang="en-US" sz="2800">
                <a:solidFill>
                  <a:srgbClr val="000000"/>
                </a:solidFill>
                <a:latin typeface="Calibri" pitchFamily="18"/>
              </a:rPr>
              <a:t>や</a:t>
            </a:r>
            <a:r>
              <a:rPr lang="en-US" sz="2800">
                <a:solidFill>
                  <a:srgbClr val="000000"/>
                </a:solidFill>
                <a:latin typeface="Calibri" pitchFamily="18"/>
              </a:rPr>
              <a:t>3D</a:t>
            </a:r>
            <a:r>
              <a:rPr lang="ja-JP" altLang="en-US" sz="2800">
                <a:solidFill>
                  <a:srgbClr val="000000"/>
                </a:solidFill>
                <a:latin typeface="Calibri" pitchFamily="18"/>
              </a:rPr>
              <a:t>の全球マップを表示する、</a:t>
            </a:r>
          </a:p>
          <a:p>
            <a:pPr lvl="0" algn="ctr">
              <a:lnSpc>
                <a:spcPct val="90000"/>
              </a:lnSpc>
              <a:spcAft>
                <a:spcPts val="0"/>
              </a:spcAft>
            </a:pPr>
            <a:r>
              <a:rPr lang="en-US" sz="2800">
                <a:solidFill>
                  <a:srgbClr val="000000"/>
                </a:solidFill>
                <a:latin typeface="Calibri" pitchFamily="18"/>
              </a:rPr>
              <a:t>Java Script library</a:t>
            </a:r>
          </a:p>
        </p:txBody>
      </p:sp>
      <p:pic>
        <p:nvPicPr>
          <p:cNvPr id="3" name=""/>
          <p:cNvPicPr>
            <a:picLocks noChangeAspect="1"/>
          </p:cNvPicPr>
          <p:nvPr/>
        </p:nvPicPr>
        <p:blipFill>
          <a:blip r:embed="rId3">
            <a:lum bright="-50000"/>
            <a:alphaModFix/>
          </a:blip>
          <a:srcRect l="1428" t="11432" r="1428" b="901"/>
          <a:stretch>
            <a:fillRect/>
          </a:stretch>
        </p:blipFill>
        <p:spPr>
          <a:xfrm>
            <a:off x="0" y="2484360"/>
            <a:ext cx="10080720" cy="50763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テキスト ボックス 3"/>
          <p:cNvSpPr txBox="1"/>
          <p:nvPr/>
        </p:nvSpPr>
        <p:spPr>
          <a:xfrm>
            <a:off x="5903999" y="3384000"/>
            <a:ext cx="2304000" cy="346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TakaoPGothic" pitchFamily="2"/>
                <a:cs typeface="FreeSans" pitchFamily="2"/>
              </a:rPr>
              <a:t>http://cesiumjs.org/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44000" y="1728000"/>
            <a:ext cx="9792000" cy="540360"/>
          </a:xfrm>
          <a:prstGeom prst="rect">
            <a:avLst/>
          </a:prstGeom>
          <a:noFill/>
          <a:ln w="0">
            <a:solidFill>
              <a:srgbClr val="FF0000"/>
            </a:solidFill>
            <a:prstDash val="solid"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プラグインなしに</a:t>
            </a: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Web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ブラウザーで</a:t>
            </a: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2D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・</a:t>
            </a:r>
            <a:r>
              <a:rPr lang="en-US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3D</a:t>
            </a:r>
            <a:r>
              <a:rPr lang="ja-JP" sz="2800" b="0" i="0" u="none" strike="noStrike" kern="1200">
                <a:ln>
                  <a:noFill/>
                </a:ln>
                <a:latin typeface="Liberation Sans" pitchFamily="18"/>
                <a:ea typeface="TakaoPGothic" pitchFamily="2"/>
                <a:cs typeface="FreeSans" pitchFamily="2"/>
              </a:rPr>
              <a:t>の地図表現ができる。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586</Words>
  <Application>Microsoft Office PowerPoint</Application>
  <PresentationFormat>ワイド画面</PresentationFormat>
  <Paragraphs>115</Paragraphs>
  <Slides>19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9" baseType="lpstr">
      <vt:lpstr>FreeSans</vt:lpstr>
      <vt:lpstr>ＭＳ Ｐゴシック</vt:lpstr>
      <vt:lpstr>StarSymbol</vt:lpstr>
      <vt:lpstr>TakaoPGothic</vt:lpstr>
      <vt:lpstr>TakaoPMincho</vt:lpstr>
      <vt:lpstr>Arial</vt:lpstr>
      <vt:lpstr>Calibri</vt:lpstr>
      <vt:lpstr>Liberation Sans</vt:lpstr>
      <vt:lpstr>Liberation Serif</vt:lpstr>
      <vt:lpstr>Default</vt:lpstr>
      <vt:lpstr>Cesium入門講習会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Cesiumハンズオンについて</vt:lpstr>
      <vt:lpstr>本日のタスクフロー</vt:lpstr>
      <vt:lpstr>1.Cesiumとは</vt:lpstr>
      <vt:lpstr>PowerPoint プレゼンテーション</vt:lpstr>
      <vt:lpstr>PowerPoint プレゼンテーション</vt:lpstr>
      <vt:lpstr>時間変化を正確に表現することができる</vt:lpstr>
      <vt:lpstr>オープンソースライブラリで、GitHub上に格納されている。</vt:lpstr>
      <vt:lpstr>2.GitHubについて</vt:lpstr>
      <vt:lpstr>PowerPoint プレゼンテーション</vt:lpstr>
      <vt:lpstr>3.GoogleEarth</vt:lpstr>
      <vt:lpstr>GoogleEarth API</vt:lpstr>
      <vt:lpstr>GoogleEarth</vt:lpstr>
      <vt:lpstr>4.実践編〜Cesiumで地図を表示してみよう〜</vt:lpstr>
      <vt:lpstr>まとめ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Cesium入門講習会</dc:title>
  <dc:creator>nishi_bayashi</dc:creator>
  <cp:lastModifiedBy>西林直哉</cp:lastModifiedBy>
  <cp:revision>27</cp:revision>
  <dcterms:created xsi:type="dcterms:W3CDTF">2015-06-20T18:54:26Z</dcterms:created>
  <dcterms:modified xsi:type="dcterms:W3CDTF">2015-09-16T09:02:03Z</dcterms:modified>
</cp:coreProperties>
</file>